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57" r:id="rId4"/>
    <p:sldId id="258" r:id="rId5"/>
    <p:sldId id="260" r:id="rId6"/>
    <p:sldId id="261" r:id="rId7"/>
  </p:sldIdLst>
  <p:sldSz cx="6858000" cy="9144000" type="screen4x3"/>
  <p:notesSz cx="6797675" cy="987425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20" d="100"/>
          <a:sy n="120" d="100"/>
        </p:scale>
        <p:origin x="-912" y="696"/>
      </p:cViewPr>
      <p:guideLst>
        <p:guide orient="horz" pos="288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514350" y="2840568"/>
            <a:ext cx="5829300" cy="1960033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028700" y="5181600"/>
            <a:ext cx="4800600" cy="23368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en-GB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5F83E-7A7A-4BA2-8B2F-EF7A14BC0F6A}" type="datetimeFigureOut">
              <a:rPr lang="en-GB" smtClean="0"/>
              <a:t>31/05/2015</a:t>
            </a:fld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5FFE2-7B32-4931-88E1-BCE204EEB30B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58020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5F83E-7A7A-4BA2-8B2F-EF7A14BC0F6A}" type="datetimeFigureOut">
              <a:rPr lang="en-GB" smtClean="0"/>
              <a:t>31/05/2015</a:t>
            </a:fld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5FFE2-7B32-4931-88E1-BCE204EEB30B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247399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3729037" y="488951"/>
            <a:ext cx="1157288" cy="10401300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257175" y="488951"/>
            <a:ext cx="3357563" cy="10401300"/>
          </a:xfrm>
        </p:spPr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5F83E-7A7A-4BA2-8B2F-EF7A14BC0F6A}" type="datetimeFigureOut">
              <a:rPr lang="en-GB" smtClean="0"/>
              <a:t>31/05/2015</a:t>
            </a:fld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5FFE2-7B32-4931-88E1-BCE204EEB30B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72741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5F83E-7A7A-4BA2-8B2F-EF7A14BC0F6A}" type="datetimeFigureOut">
              <a:rPr lang="en-GB" smtClean="0"/>
              <a:t>31/05/2015</a:t>
            </a:fld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5FFE2-7B32-4931-88E1-BCE204EEB30B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75622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41735" y="5875867"/>
            <a:ext cx="5829300" cy="181610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541735" y="3875618"/>
            <a:ext cx="5829300" cy="2000249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5F83E-7A7A-4BA2-8B2F-EF7A14BC0F6A}" type="datetimeFigureOut">
              <a:rPr lang="en-GB" smtClean="0"/>
              <a:t>31/05/2015</a:t>
            </a:fld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5FFE2-7B32-4931-88E1-BCE204EEB30B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66021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257175" y="2844800"/>
            <a:ext cx="2257425" cy="804545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2628900" y="2844800"/>
            <a:ext cx="2257425" cy="804545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5F83E-7A7A-4BA2-8B2F-EF7A14BC0F6A}" type="datetimeFigureOut">
              <a:rPr lang="en-GB" smtClean="0"/>
              <a:t>31/05/2015</a:t>
            </a:fld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5FFE2-7B32-4931-88E1-BCE204EEB30B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24699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42900" y="366184"/>
            <a:ext cx="6172200" cy="1524000"/>
          </a:xfrm>
        </p:spPr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42900" y="2046817"/>
            <a:ext cx="3030141" cy="85301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342900" y="2899833"/>
            <a:ext cx="3030141" cy="526838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3483769" y="2046817"/>
            <a:ext cx="3031331" cy="85301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3483769" y="2899833"/>
            <a:ext cx="3031331" cy="526838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5F83E-7A7A-4BA2-8B2F-EF7A14BC0F6A}" type="datetimeFigureOut">
              <a:rPr lang="en-GB" smtClean="0"/>
              <a:t>31/05/2015</a:t>
            </a:fld>
            <a:endParaRPr lang="en-GB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5FFE2-7B32-4931-88E1-BCE204EEB30B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67112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5F83E-7A7A-4BA2-8B2F-EF7A14BC0F6A}" type="datetimeFigureOut">
              <a:rPr lang="en-GB" smtClean="0"/>
              <a:t>31/05/2015</a:t>
            </a:fld>
            <a:endParaRPr lang="en-GB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5FFE2-7B32-4931-88E1-BCE204EEB30B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78605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5F83E-7A7A-4BA2-8B2F-EF7A14BC0F6A}" type="datetimeFigureOut">
              <a:rPr lang="en-GB" smtClean="0"/>
              <a:t>31/05/2015</a:t>
            </a:fld>
            <a:endParaRPr lang="en-GB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5FFE2-7B32-4931-88E1-BCE204EEB30B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64071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42900" y="364067"/>
            <a:ext cx="2256235" cy="154940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681287" y="364067"/>
            <a:ext cx="3833813" cy="780415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342900" y="1913467"/>
            <a:ext cx="2256235" cy="625475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5F83E-7A7A-4BA2-8B2F-EF7A14BC0F6A}" type="datetimeFigureOut">
              <a:rPr lang="en-GB" smtClean="0"/>
              <a:t>31/05/2015</a:t>
            </a:fld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5FFE2-7B32-4931-88E1-BCE204EEB30B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39539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344216" y="6400800"/>
            <a:ext cx="4114800" cy="7556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344216" y="817033"/>
            <a:ext cx="41148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344216" y="7156451"/>
            <a:ext cx="4114800" cy="107314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5F83E-7A7A-4BA2-8B2F-EF7A14BC0F6A}" type="datetimeFigureOut">
              <a:rPr lang="en-GB" smtClean="0"/>
              <a:t>31/05/2015</a:t>
            </a:fld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5FFE2-7B32-4931-88E1-BCE204EEB30B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06892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342900" y="366184"/>
            <a:ext cx="61722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42900" y="2133601"/>
            <a:ext cx="6172200" cy="60346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342900" y="8475134"/>
            <a:ext cx="16002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D5F83E-7A7A-4BA2-8B2F-EF7A14BC0F6A}" type="datetimeFigureOut">
              <a:rPr lang="en-GB" smtClean="0"/>
              <a:t>31/05/2015</a:t>
            </a:fld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2343150" y="8475134"/>
            <a:ext cx="21717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4914900" y="8475134"/>
            <a:ext cx="16002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C5FFE2-7B32-4931-88E1-BCE204EEB30B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80202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tiff"/><Relationship Id="rId5" Type="http://schemas.openxmlformats.org/officeDocument/2006/relationships/image" Target="../media/image3.tiff"/><Relationship Id="rId4" Type="http://schemas.openxmlformats.org/officeDocument/2006/relationships/image" Target="../media/image2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tiff"/><Relationship Id="rId4" Type="http://schemas.openxmlformats.org/officeDocument/2006/relationships/image" Target="../media/image7.tif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7.tiff"/><Relationship Id="rId18" Type="http://schemas.openxmlformats.org/officeDocument/2006/relationships/image" Target="../media/image20.png"/><Relationship Id="rId26" Type="http://schemas.openxmlformats.org/officeDocument/2006/relationships/image" Target="../media/image25.tiff"/><Relationship Id="rId3" Type="http://schemas.openxmlformats.org/officeDocument/2006/relationships/image" Target="../media/image10.tiff"/><Relationship Id="rId21" Type="http://schemas.openxmlformats.org/officeDocument/2006/relationships/image" Target="../media/image22.jpeg"/><Relationship Id="rId34" Type="http://schemas.openxmlformats.org/officeDocument/2006/relationships/image" Target="../media/image31.tiff"/><Relationship Id="rId7" Type="http://schemas.microsoft.com/office/2007/relationships/hdphoto" Target="../media/hdphoto3.wdp"/><Relationship Id="rId12" Type="http://schemas.openxmlformats.org/officeDocument/2006/relationships/image" Target="../media/image16.png"/><Relationship Id="rId17" Type="http://schemas.microsoft.com/office/2007/relationships/hdphoto" Target="../media/hdphoto6.wdp"/><Relationship Id="rId25" Type="http://schemas.microsoft.com/office/2007/relationships/hdphoto" Target="../media/hdphoto9.wdp"/><Relationship Id="rId33" Type="http://schemas.openxmlformats.org/officeDocument/2006/relationships/image" Target="../media/image30.tiff"/><Relationship Id="rId2" Type="http://schemas.openxmlformats.org/officeDocument/2006/relationships/image" Target="../media/image9.tiff"/><Relationship Id="rId16" Type="http://schemas.openxmlformats.org/officeDocument/2006/relationships/image" Target="../media/image19.png"/><Relationship Id="rId20" Type="http://schemas.openxmlformats.org/officeDocument/2006/relationships/image" Target="../media/image21.png"/><Relationship Id="rId29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5.png"/><Relationship Id="rId24" Type="http://schemas.openxmlformats.org/officeDocument/2006/relationships/image" Target="../media/image24.jpeg"/><Relationship Id="rId32" Type="http://schemas.microsoft.com/office/2007/relationships/hdphoto" Target="../media/hdphoto11.wdp"/><Relationship Id="rId5" Type="http://schemas.microsoft.com/office/2007/relationships/hdphoto" Target="../media/hdphoto2.wdp"/><Relationship Id="rId15" Type="http://schemas.microsoft.com/office/2007/relationships/hdphoto" Target="../media/hdphoto5.wdp"/><Relationship Id="rId23" Type="http://schemas.openxmlformats.org/officeDocument/2006/relationships/image" Target="../media/image23.png"/><Relationship Id="rId28" Type="http://schemas.openxmlformats.org/officeDocument/2006/relationships/image" Target="../media/image27.tiff"/><Relationship Id="rId10" Type="http://schemas.microsoft.com/office/2007/relationships/hdphoto" Target="../media/hdphoto4.wdp"/><Relationship Id="rId19" Type="http://schemas.microsoft.com/office/2007/relationships/hdphoto" Target="../media/hdphoto7.wdp"/><Relationship Id="rId31" Type="http://schemas.openxmlformats.org/officeDocument/2006/relationships/image" Target="../media/image29.jpeg"/><Relationship Id="rId4" Type="http://schemas.openxmlformats.org/officeDocument/2006/relationships/image" Target="../media/image11.png"/><Relationship Id="rId9" Type="http://schemas.openxmlformats.org/officeDocument/2006/relationships/image" Target="../media/image14.jpeg"/><Relationship Id="rId14" Type="http://schemas.openxmlformats.org/officeDocument/2006/relationships/image" Target="../media/image18.png"/><Relationship Id="rId22" Type="http://schemas.microsoft.com/office/2007/relationships/hdphoto" Target="../media/hdphoto8.wdp"/><Relationship Id="rId27" Type="http://schemas.openxmlformats.org/officeDocument/2006/relationships/image" Target="../media/image26.tiff"/><Relationship Id="rId30" Type="http://schemas.microsoft.com/office/2007/relationships/hdphoto" Target="../media/hdphoto10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"/>
          <p:cNvSpPr txBox="1"/>
          <p:nvPr/>
        </p:nvSpPr>
        <p:spPr>
          <a:xfrm>
            <a:off x="188640" y="314236"/>
            <a:ext cx="807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Fig. 1</a:t>
            </a:r>
            <a:endParaRPr lang="en-US" b="1" dirty="0"/>
          </a:p>
        </p:txBody>
      </p:sp>
      <p:sp>
        <p:nvSpPr>
          <p:cNvPr id="6" name="TextBox 1"/>
          <p:cNvSpPr txBox="1"/>
          <p:nvPr/>
        </p:nvSpPr>
        <p:spPr>
          <a:xfrm>
            <a:off x="771342" y="957532"/>
            <a:ext cx="396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A</a:t>
            </a:r>
            <a:endParaRPr lang="en-US" b="1" dirty="0"/>
          </a:p>
        </p:txBody>
      </p:sp>
      <p:sp>
        <p:nvSpPr>
          <p:cNvPr id="10" name="TextBox 1"/>
          <p:cNvSpPr txBox="1"/>
          <p:nvPr/>
        </p:nvSpPr>
        <p:spPr>
          <a:xfrm>
            <a:off x="1736576" y="2915816"/>
            <a:ext cx="396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</a:t>
            </a:r>
          </a:p>
        </p:txBody>
      </p:sp>
      <p:pic>
        <p:nvPicPr>
          <p:cNvPr id="1037" name="Picture 13" descr="C:\Users\Raphael\Desktop 4\Temporary Export Files\DNaseI.tif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0411" y="1014348"/>
            <a:ext cx="2410921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"/>
          <p:cNvSpPr txBox="1"/>
          <p:nvPr/>
        </p:nvSpPr>
        <p:spPr>
          <a:xfrm>
            <a:off x="3717032" y="827784"/>
            <a:ext cx="396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</a:t>
            </a:r>
          </a:p>
        </p:txBody>
      </p:sp>
      <p:pic>
        <p:nvPicPr>
          <p:cNvPr id="2076" name="Picture 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2464" y="3113852"/>
            <a:ext cx="2134830" cy="14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9" name="Textfeld 38"/>
          <p:cNvSpPr txBox="1"/>
          <p:nvPr/>
        </p:nvSpPr>
        <p:spPr>
          <a:xfrm>
            <a:off x="2441400" y="2926384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950" dirty="0" smtClean="0"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  <a:endParaRPr lang="en-GB" sz="9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0" name="Textfeld 99"/>
          <p:cNvSpPr txBox="1"/>
          <p:nvPr/>
        </p:nvSpPr>
        <p:spPr>
          <a:xfrm>
            <a:off x="2717850" y="2926384"/>
            <a:ext cx="3257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950" dirty="0" smtClean="0"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  <a:endParaRPr lang="en-GB" sz="9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1" name="Textfeld 100"/>
          <p:cNvSpPr txBox="1"/>
          <p:nvPr/>
        </p:nvSpPr>
        <p:spPr>
          <a:xfrm>
            <a:off x="2880532" y="2926384"/>
            <a:ext cx="3257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950" dirty="0" smtClean="0">
                <a:latin typeface="Arial" panose="020B0604020202020204" pitchFamily="34" charset="0"/>
                <a:cs typeface="Arial" panose="020B0604020202020204" pitchFamily="34" charset="0"/>
              </a:rPr>
              <a:t>11</a:t>
            </a:r>
            <a:endParaRPr lang="en-GB" sz="9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2" name="Textfeld 101"/>
          <p:cNvSpPr txBox="1"/>
          <p:nvPr/>
        </p:nvSpPr>
        <p:spPr>
          <a:xfrm>
            <a:off x="3043214" y="2926384"/>
            <a:ext cx="3257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950" dirty="0" smtClean="0">
                <a:latin typeface="Arial" panose="020B0604020202020204" pitchFamily="34" charset="0"/>
                <a:cs typeface="Arial" panose="020B0604020202020204" pitchFamily="34" charset="0"/>
              </a:rPr>
              <a:t>12</a:t>
            </a:r>
            <a:endParaRPr lang="en-GB" sz="9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3" name="Textfeld 102"/>
          <p:cNvSpPr txBox="1"/>
          <p:nvPr/>
        </p:nvSpPr>
        <p:spPr>
          <a:xfrm>
            <a:off x="3205896" y="2926384"/>
            <a:ext cx="3257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950" dirty="0" smtClean="0">
                <a:latin typeface="Arial" panose="020B0604020202020204" pitchFamily="34" charset="0"/>
                <a:cs typeface="Arial" panose="020B0604020202020204" pitchFamily="34" charset="0"/>
              </a:rPr>
              <a:t>13</a:t>
            </a:r>
            <a:endParaRPr lang="en-GB" sz="9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4" name="Textfeld 103"/>
          <p:cNvSpPr txBox="1"/>
          <p:nvPr/>
        </p:nvSpPr>
        <p:spPr>
          <a:xfrm>
            <a:off x="3368578" y="2926384"/>
            <a:ext cx="3257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950" dirty="0" smtClean="0">
                <a:latin typeface="Arial" panose="020B0604020202020204" pitchFamily="34" charset="0"/>
                <a:cs typeface="Arial" panose="020B0604020202020204" pitchFamily="34" charset="0"/>
              </a:rPr>
              <a:t>14</a:t>
            </a:r>
            <a:endParaRPr lang="en-GB" sz="9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5" name="Textfeld 104"/>
          <p:cNvSpPr txBox="1"/>
          <p:nvPr/>
        </p:nvSpPr>
        <p:spPr>
          <a:xfrm>
            <a:off x="3531260" y="2926384"/>
            <a:ext cx="3257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950" dirty="0" smtClean="0">
                <a:latin typeface="Arial" panose="020B0604020202020204" pitchFamily="34" charset="0"/>
                <a:cs typeface="Arial" panose="020B0604020202020204" pitchFamily="34" charset="0"/>
              </a:rPr>
              <a:t>15</a:t>
            </a:r>
            <a:endParaRPr lang="en-GB" sz="9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6" name="Textfeld 105"/>
          <p:cNvSpPr txBox="1"/>
          <p:nvPr/>
        </p:nvSpPr>
        <p:spPr>
          <a:xfrm>
            <a:off x="3693942" y="2926384"/>
            <a:ext cx="3257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950" dirty="0" smtClean="0">
                <a:latin typeface="Arial" panose="020B0604020202020204" pitchFamily="34" charset="0"/>
                <a:cs typeface="Arial" panose="020B0604020202020204" pitchFamily="34" charset="0"/>
              </a:rPr>
              <a:t>16</a:t>
            </a:r>
            <a:endParaRPr lang="en-GB" sz="9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7" name="Textfeld 106"/>
          <p:cNvSpPr txBox="1"/>
          <p:nvPr/>
        </p:nvSpPr>
        <p:spPr>
          <a:xfrm>
            <a:off x="3856624" y="2926384"/>
            <a:ext cx="3257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950" dirty="0" smtClean="0">
                <a:latin typeface="Arial" panose="020B0604020202020204" pitchFamily="34" charset="0"/>
                <a:cs typeface="Arial" panose="020B0604020202020204" pitchFamily="34" charset="0"/>
              </a:rPr>
              <a:t>17</a:t>
            </a:r>
            <a:endParaRPr lang="en-GB" sz="9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8" name="Textfeld 107"/>
          <p:cNvSpPr txBox="1"/>
          <p:nvPr/>
        </p:nvSpPr>
        <p:spPr>
          <a:xfrm>
            <a:off x="4019306" y="2926384"/>
            <a:ext cx="3257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950" dirty="0" smtClean="0">
                <a:latin typeface="Arial" panose="020B0604020202020204" pitchFamily="34" charset="0"/>
                <a:cs typeface="Arial" panose="020B0604020202020204" pitchFamily="34" charset="0"/>
              </a:rPr>
              <a:t>18</a:t>
            </a:r>
            <a:endParaRPr lang="en-GB" sz="9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9" name="Textfeld 108"/>
          <p:cNvSpPr txBox="1"/>
          <p:nvPr/>
        </p:nvSpPr>
        <p:spPr>
          <a:xfrm>
            <a:off x="4181988" y="2926384"/>
            <a:ext cx="3257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950" dirty="0" smtClean="0">
                <a:latin typeface="Arial" panose="020B0604020202020204" pitchFamily="34" charset="0"/>
                <a:cs typeface="Arial" panose="020B0604020202020204" pitchFamily="34" charset="0"/>
              </a:rPr>
              <a:t>19</a:t>
            </a:r>
            <a:endParaRPr lang="en-GB" sz="9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0" name="Textfeld 109"/>
          <p:cNvSpPr txBox="1"/>
          <p:nvPr/>
        </p:nvSpPr>
        <p:spPr>
          <a:xfrm>
            <a:off x="4344672" y="2926384"/>
            <a:ext cx="3257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950" dirty="0" smtClean="0">
                <a:latin typeface="Arial" panose="020B0604020202020204" pitchFamily="34" charset="0"/>
                <a:cs typeface="Arial" panose="020B0604020202020204" pitchFamily="34" charset="0"/>
              </a:rPr>
              <a:t>20</a:t>
            </a:r>
            <a:endParaRPr lang="en-GB" sz="9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3" name="Textfeld 112"/>
          <p:cNvSpPr txBox="1"/>
          <p:nvPr/>
        </p:nvSpPr>
        <p:spPr>
          <a:xfrm>
            <a:off x="2533550" y="2926384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950" dirty="0" smtClean="0"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  <a:endParaRPr lang="en-GB" sz="9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4" name="Textfeld 113"/>
          <p:cNvSpPr txBox="1"/>
          <p:nvPr/>
        </p:nvSpPr>
        <p:spPr>
          <a:xfrm>
            <a:off x="2625700" y="2928670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950" dirty="0" smtClean="0">
                <a:latin typeface="Arial" panose="020B0604020202020204" pitchFamily="34" charset="0"/>
                <a:cs typeface="Arial" panose="020B0604020202020204" pitchFamily="34" charset="0"/>
              </a:rPr>
              <a:t>9</a:t>
            </a:r>
            <a:endParaRPr lang="en-GB" sz="9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0" name="Picture 8" descr="C:\Users\Raphael\Desktop 4\Temporary Export Files\FC's.tif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0790" y="3213140"/>
            <a:ext cx="3612682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6" name="Textfeld 115"/>
          <p:cNvSpPr txBox="1"/>
          <p:nvPr/>
        </p:nvSpPr>
        <p:spPr>
          <a:xfrm>
            <a:off x="4550816" y="3071960"/>
            <a:ext cx="354584" cy="2385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950" dirty="0" smtClean="0">
                <a:latin typeface="Arial" panose="020B0604020202020204" pitchFamily="34" charset="0"/>
                <a:cs typeface="Arial" panose="020B0604020202020204" pitchFamily="34" charset="0"/>
              </a:rPr>
              <a:t>EC</a:t>
            </a:r>
            <a:endParaRPr lang="en-GB" sz="9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7" name="Picture 3" descr="C:\Users\Raphael\Desktop 4\Temporary Export Files\2 Pop.tif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508" y="1014348"/>
            <a:ext cx="2624345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0797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"/>
          <p:cNvSpPr txBox="1"/>
          <p:nvPr/>
        </p:nvSpPr>
        <p:spPr>
          <a:xfrm>
            <a:off x="908720" y="1250340"/>
            <a:ext cx="396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A</a:t>
            </a:r>
            <a:endParaRPr lang="en-US" b="1" dirty="0"/>
          </a:p>
        </p:txBody>
      </p:sp>
      <p:sp>
        <p:nvSpPr>
          <p:cNvPr id="6" name="TextBox 1"/>
          <p:cNvSpPr txBox="1"/>
          <p:nvPr/>
        </p:nvSpPr>
        <p:spPr>
          <a:xfrm>
            <a:off x="3343994" y="1187624"/>
            <a:ext cx="396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908720" y="3247281"/>
            <a:ext cx="396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3343994" y="3247281"/>
            <a:ext cx="396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</a:t>
            </a:r>
          </a:p>
        </p:txBody>
      </p:sp>
      <p:pic>
        <p:nvPicPr>
          <p:cNvPr id="9" name="Picture 6" descr="C:\Users\Raphael\Desktop 4\Temporary Export Files\P2 and P1 IP.tif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153" y="3347864"/>
            <a:ext cx="1575911" cy="2246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7" descr="C:\Users\Raphael\Desktop 4\Temporary Export Files\Nuclei + CHT.tif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1037" y="1403648"/>
            <a:ext cx="2394207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C:\Users\Raphael\Desktop 4\Temporary Export Files\Nuclei untreated.tif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4745" y="1403648"/>
            <a:ext cx="2394207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4" descr="C:\Users\Raphael\Desktop 4\Temporary Export Files\Nuclei + Phos.tif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0087" y="3448447"/>
            <a:ext cx="2410922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"/>
          <p:cNvSpPr txBox="1"/>
          <p:nvPr/>
        </p:nvSpPr>
        <p:spPr>
          <a:xfrm>
            <a:off x="188640" y="314236"/>
            <a:ext cx="807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Fig. 2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78482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:\Users\Raphael\Desktop 4\Anion Exchange Profiles TIF\P1binding_B7NVP2\P1binding_B7NVP2_c1.T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026" y="4806298"/>
            <a:ext cx="899997" cy="89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C:\Users\Raphael\Desktop 4\Anion Exchange Profiles TIF\P1binding_B7NVP2\P1binding_B7NVP2_c2.T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4066" y="4806298"/>
            <a:ext cx="899997" cy="89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C:\Users\Raphael\Desktop 4\Anion Exchange Profiles TIF\BindingP2B7NVP2\BindingP2B7NVP2_c1.TI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235000"/>
                    </a14:imgEffect>
                    <a14:imgEffect>
                      <a14:brightnessContrast bright="5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026" y="5724746"/>
            <a:ext cx="899997" cy="89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7" descr="C:\Users\Raphael\Desktop 4\Anion Exchange Profiles TIF\BindingP2B7NVP2\BindingP2B7NVP2_c2.TIF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4067" y="5724746"/>
            <a:ext cx="899997" cy="89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feld 9"/>
          <p:cNvSpPr txBox="1"/>
          <p:nvPr/>
        </p:nvSpPr>
        <p:spPr>
          <a:xfrm>
            <a:off x="973026" y="4509284"/>
            <a:ext cx="8588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400" b="1" dirty="0" smtClean="0"/>
              <a:t>α</a:t>
            </a:r>
            <a:r>
              <a:rPr lang="en-GB" sz="1400" b="1" dirty="0" smtClean="0"/>
              <a:t> Capsid</a:t>
            </a:r>
          </a:p>
        </p:txBody>
      </p:sp>
      <p:sp>
        <p:nvSpPr>
          <p:cNvPr id="9" name="Textfeld 10"/>
          <p:cNvSpPr txBox="1"/>
          <p:nvPr/>
        </p:nvSpPr>
        <p:spPr>
          <a:xfrm>
            <a:off x="1949576" y="4509284"/>
            <a:ext cx="8387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400" b="1" dirty="0" smtClean="0"/>
              <a:t>α</a:t>
            </a:r>
            <a:r>
              <a:rPr lang="en-GB" sz="1400" b="1" dirty="0" smtClean="0"/>
              <a:t> N-VP2</a:t>
            </a:r>
          </a:p>
        </p:txBody>
      </p:sp>
      <p:sp>
        <p:nvSpPr>
          <p:cNvPr id="10" name="Textfeld 11"/>
          <p:cNvSpPr txBox="1"/>
          <p:nvPr/>
        </p:nvSpPr>
        <p:spPr>
          <a:xfrm>
            <a:off x="2940741" y="4509284"/>
            <a:ext cx="8588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400" b="1" dirty="0" err="1" smtClean="0"/>
              <a:t>Merge</a:t>
            </a:r>
            <a:endParaRPr lang="en-GB" sz="1400" b="1" dirty="0" smtClean="0"/>
          </a:p>
        </p:txBody>
      </p:sp>
      <p:sp>
        <p:nvSpPr>
          <p:cNvPr id="11" name="Textfeld 12"/>
          <p:cNvSpPr txBox="1"/>
          <p:nvPr/>
        </p:nvSpPr>
        <p:spPr>
          <a:xfrm>
            <a:off x="4636144" y="5210685"/>
            <a:ext cx="4490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400" b="1" dirty="0" smtClean="0"/>
              <a:t>P1</a:t>
            </a:r>
            <a:endParaRPr lang="en-GB" sz="1400" b="1" dirty="0" smtClean="0"/>
          </a:p>
        </p:txBody>
      </p:sp>
      <p:sp>
        <p:nvSpPr>
          <p:cNvPr id="12" name="Textfeld 13"/>
          <p:cNvSpPr txBox="1"/>
          <p:nvPr/>
        </p:nvSpPr>
        <p:spPr>
          <a:xfrm>
            <a:off x="4636144" y="6044456"/>
            <a:ext cx="4675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400" b="1" dirty="0" smtClean="0"/>
              <a:t>P2</a:t>
            </a:r>
            <a:endParaRPr lang="en-GB" sz="1400" b="1" dirty="0" smtClean="0"/>
          </a:p>
        </p:txBody>
      </p:sp>
      <p:sp>
        <p:nvSpPr>
          <p:cNvPr id="13" name="Textfeld 14"/>
          <p:cNvSpPr txBox="1"/>
          <p:nvPr/>
        </p:nvSpPr>
        <p:spPr>
          <a:xfrm rot="16200000">
            <a:off x="352245" y="5504337"/>
            <a:ext cx="8446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 smtClean="0"/>
              <a:t>Binding</a:t>
            </a:r>
            <a:endParaRPr lang="en-GB" b="1" dirty="0"/>
          </a:p>
        </p:txBody>
      </p:sp>
      <p:sp>
        <p:nvSpPr>
          <p:cNvPr id="14" name="Textfeld 35"/>
          <p:cNvSpPr txBox="1"/>
          <p:nvPr/>
        </p:nvSpPr>
        <p:spPr>
          <a:xfrm>
            <a:off x="3761806" y="4509284"/>
            <a:ext cx="8224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400" b="1" dirty="0" err="1" smtClean="0"/>
              <a:t>Detailed</a:t>
            </a:r>
            <a:endParaRPr lang="en-GB" sz="1400" b="1" dirty="0" smtClean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36150" y="5724746"/>
            <a:ext cx="899997" cy="89999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4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15108" y="5724746"/>
            <a:ext cx="899997" cy="899997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736147" y="4806298"/>
            <a:ext cx="899997" cy="89999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815106" y="4806298"/>
            <a:ext cx="899997" cy="899997"/>
          </a:xfrm>
          <a:prstGeom prst="rect">
            <a:avLst/>
          </a:prstGeom>
        </p:spPr>
      </p:pic>
      <p:pic>
        <p:nvPicPr>
          <p:cNvPr id="19" name="Picture 6" descr="C:\Users\Raphael\Desktop 4\Anion Exchange Profiles TIF\P14h_B7NVP2\P14h_B7NVP2_c1.TIF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023" y="6636840"/>
            <a:ext cx="899997" cy="89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7" descr="C:\Users\Raphael\Desktop 4\Anion Exchange Profiles TIF\P14h_B7NVP2\P14h_B7NVP2_c2.TIF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brigh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4065" y="6636840"/>
            <a:ext cx="899997" cy="89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9" descr="C:\Users\Raphael\Desktop 4\Anion Exchange Profiles TIF\P24h_B7NVP2\P24h_B7NVP2_c1.TIF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rightnessContrast bright="4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023" y="7554221"/>
            <a:ext cx="899997" cy="89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0" descr="C:\Users\Raphael\Desktop 4\Anion Exchange Profiles TIF\P24h_B7NVP2\P24h_B7NVP2_c2.TIF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rightnessContrast bright="4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5106" y="7554221"/>
            <a:ext cx="899997" cy="89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9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736150" y="6636840"/>
            <a:ext cx="899997" cy="899997"/>
          </a:xfrm>
          <a:prstGeom prst="rect">
            <a:avLst/>
          </a:prstGeom>
        </p:spPr>
      </p:pic>
      <p:pic>
        <p:nvPicPr>
          <p:cNvPr id="24" name="Picture 30"/>
          <p:cNvPicPr>
            <a:picLocks noChangeAspect="1"/>
          </p:cNvPicPr>
          <p:nvPr/>
        </p:nvPicPr>
        <p:blipFill>
          <a:blip r:embed="rId21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brightnessContrast bright="3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15107" y="6636840"/>
            <a:ext cx="899997" cy="899997"/>
          </a:xfrm>
          <a:prstGeom prst="rect">
            <a:avLst/>
          </a:prstGeom>
        </p:spPr>
      </p:pic>
      <p:pic>
        <p:nvPicPr>
          <p:cNvPr id="25" name="Picture 31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739272" y="7554221"/>
            <a:ext cx="899997" cy="899997"/>
          </a:xfrm>
          <a:prstGeom prst="rect">
            <a:avLst/>
          </a:prstGeom>
        </p:spPr>
      </p:pic>
      <p:pic>
        <p:nvPicPr>
          <p:cNvPr id="26" name="Picture 32"/>
          <p:cNvPicPr>
            <a:picLocks noChangeAspect="1"/>
          </p:cNvPicPr>
          <p:nvPr/>
        </p:nvPicPr>
        <p:blipFill>
          <a:blip r:embed="rId24"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brightnessContrast bright="3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17189" y="7554221"/>
            <a:ext cx="899997" cy="899997"/>
          </a:xfrm>
          <a:prstGeom prst="rect">
            <a:avLst/>
          </a:prstGeom>
        </p:spPr>
      </p:pic>
      <p:sp>
        <p:nvSpPr>
          <p:cNvPr id="27" name="Textfeld 12"/>
          <p:cNvSpPr txBox="1"/>
          <p:nvPr/>
        </p:nvSpPr>
        <p:spPr>
          <a:xfrm>
            <a:off x="4636144" y="6950474"/>
            <a:ext cx="4490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400" b="1" dirty="0" smtClean="0"/>
              <a:t>P1</a:t>
            </a:r>
            <a:endParaRPr lang="en-GB" sz="1400" b="1" dirty="0" smtClean="0"/>
          </a:p>
        </p:txBody>
      </p:sp>
      <p:sp>
        <p:nvSpPr>
          <p:cNvPr id="28" name="Textfeld 13"/>
          <p:cNvSpPr txBox="1"/>
          <p:nvPr/>
        </p:nvSpPr>
        <p:spPr>
          <a:xfrm>
            <a:off x="4636144" y="7863537"/>
            <a:ext cx="4675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400" b="1" dirty="0" smtClean="0"/>
              <a:t>P2</a:t>
            </a:r>
            <a:endParaRPr lang="en-GB" sz="1400" b="1" dirty="0" smtClean="0"/>
          </a:p>
        </p:txBody>
      </p:sp>
      <p:sp>
        <p:nvSpPr>
          <p:cNvPr id="29" name="Textfeld 33"/>
          <p:cNvSpPr txBox="1"/>
          <p:nvPr/>
        </p:nvSpPr>
        <p:spPr>
          <a:xfrm rot="16200000">
            <a:off x="-367" y="7336441"/>
            <a:ext cx="15498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 smtClean="0"/>
              <a:t>4h Internalization</a:t>
            </a:r>
            <a:endParaRPr lang="en-GB" b="1" dirty="0"/>
          </a:p>
        </p:txBody>
      </p:sp>
      <p:pic>
        <p:nvPicPr>
          <p:cNvPr id="30" name="Picture 15" descr="C:\Users\Raphael\Desktop 4\Temporary Export Files\Purified P1.tif"/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241" y="1161052"/>
            <a:ext cx="1692084" cy="12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17" descr="C:\Users\Raphael\Desktop 4\Temporary Export Files\Purified P2.tif"/>
          <p:cNvPicPr>
            <a:picLocks noChangeAspect="1" noChangeArrowheads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8409" y="1161052"/>
            <a:ext cx="1687645" cy="12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1"/>
          <p:cNvSpPr txBox="1"/>
          <p:nvPr/>
        </p:nvSpPr>
        <p:spPr>
          <a:xfrm>
            <a:off x="528622" y="962308"/>
            <a:ext cx="396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A</a:t>
            </a:r>
            <a:endParaRPr lang="en-US" b="1" dirty="0"/>
          </a:p>
        </p:txBody>
      </p:sp>
      <p:sp>
        <p:nvSpPr>
          <p:cNvPr id="34" name="TextBox 1"/>
          <p:cNvSpPr txBox="1"/>
          <p:nvPr/>
        </p:nvSpPr>
        <p:spPr>
          <a:xfrm>
            <a:off x="3645024" y="962308"/>
            <a:ext cx="396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</a:t>
            </a:r>
          </a:p>
        </p:txBody>
      </p:sp>
      <p:pic>
        <p:nvPicPr>
          <p:cNvPr id="36" name="Picture 3" descr="C:\Users\Raphael\Desktop 4\Temporary Export Files\P1 Infectivity.tif"/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6601" y="1159914"/>
            <a:ext cx="1882072" cy="12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Box 1"/>
          <p:cNvSpPr txBox="1"/>
          <p:nvPr/>
        </p:nvSpPr>
        <p:spPr>
          <a:xfrm>
            <a:off x="528622" y="4355976"/>
            <a:ext cx="396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</a:t>
            </a:r>
          </a:p>
        </p:txBody>
      </p:sp>
      <p:pic>
        <p:nvPicPr>
          <p:cNvPr id="38" name="Picture 2" descr="C:\Users\Kempf_Lab\Desktop\2015_02_24\IMG.jpg"/>
          <p:cNvPicPr>
            <a:picLocks noChangeAspect="1" noChangeArrowheads="1"/>
          </p:cNvPicPr>
          <p:nvPr/>
        </p:nvPicPr>
        <p:blipFill rotWithShape="1">
          <a:blip r:embed="rId29" cstate="print">
            <a:extLst>
              <a:ext uri="{BEBA8EAE-BF5A-486C-A8C5-ECC9F3942E4B}">
                <a14:imgProps xmlns:a14="http://schemas.microsoft.com/office/drawing/2010/main">
                  <a14:imgLayer r:embed="rId30">
                    <a14:imgEffect>
                      <a14:colorTemperature colorTemp="5300"/>
                    </a14:imgEffect>
                    <a14:imgEffect>
                      <a14:saturation sat="0"/>
                    </a14:imgEffect>
                    <a14:imgEffect>
                      <a14:brightnessContrast bright="9000" contrast="-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093" t="64894" r="17436" b="29684"/>
          <a:stretch/>
        </p:blipFill>
        <p:spPr bwMode="auto">
          <a:xfrm flipH="1">
            <a:off x="1015430" y="3684787"/>
            <a:ext cx="1602783" cy="251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2" descr="C:\Users\Kempf_Lab\Desktop\2015_02_24\IMG.jpg"/>
          <p:cNvPicPr>
            <a:picLocks noChangeAspect="1" noChangeArrowheads="1"/>
          </p:cNvPicPr>
          <p:nvPr/>
        </p:nvPicPr>
        <p:blipFill rotWithShape="1">
          <a:blip r:embed="rId31" cstate="print">
            <a:extLst>
              <a:ext uri="{BEBA8EAE-BF5A-486C-A8C5-ECC9F3942E4B}">
                <a14:imgProps xmlns:a14="http://schemas.microsoft.com/office/drawing/2010/main">
                  <a14:imgLayer r:embed="rId32">
                    <a14:imgEffect>
                      <a14:colorTemperature colorTemp="5300"/>
                    </a14:imgEffect>
                    <a14:imgEffect>
                      <a14:saturation sat="0"/>
                    </a14:imgEffect>
                    <a14:imgEffect>
                      <a14:brightnessContrast bright="7000" contrast="2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59" t="21226" r="32557" b="72580"/>
          <a:stretch/>
        </p:blipFill>
        <p:spPr bwMode="auto">
          <a:xfrm>
            <a:off x="1015430" y="3354223"/>
            <a:ext cx="1598966" cy="280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Textfeld 39"/>
          <p:cNvSpPr txBox="1"/>
          <p:nvPr/>
        </p:nvSpPr>
        <p:spPr>
          <a:xfrm>
            <a:off x="674233" y="3641353"/>
            <a:ext cx="504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400" b="1" dirty="0" smtClean="0"/>
              <a:t>P2</a:t>
            </a:r>
            <a:endParaRPr lang="de-CH" sz="1400" b="1" dirty="0"/>
          </a:p>
        </p:txBody>
      </p:sp>
      <p:sp>
        <p:nvSpPr>
          <p:cNvPr id="41" name="Textfeld 40"/>
          <p:cNvSpPr txBox="1"/>
          <p:nvPr/>
        </p:nvSpPr>
        <p:spPr>
          <a:xfrm>
            <a:off x="674233" y="3362013"/>
            <a:ext cx="504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400" b="1" dirty="0" smtClean="0"/>
              <a:t>P1</a:t>
            </a:r>
            <a:endParaRPr lang="de-CH" sz="1400" b="1" dirty="0"/>
          </a:p>
        </p:txBody>
      </p:sp>
      <p:cxnSp>
        <p:nvCxnSpPr>
          <p:cNvPr id="42" name="Gerade Verbindung 41"/>
          <p:cNvCxnSpPr/>
          <p:nvPr/>
        </p:nvCxnSpPr>
        <p:spPr>
          <a:xfrm>
            <a:off x="1012396" y="3659157"/>
            <a:ext cx="160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Gerade Verbindung 42"/>
          <p:cNvCxnSpPr/>
          <p:nvPr/>
        </p:nvCxnSpPr>
        <p:spPr>
          <a:xfrm>
            <a:off x="1074382" y="3199574"/>
            <a:ext cx="43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Gerade Verbindung 43"/>
          <p:cNvCxnSpPr/>
          <p:nvPr/>
        </p:nvCxnSpPr>
        <p:spPr>
          <a:xfrm>
            <a:off x="1610385" y="3199574"/>
            <a:ext cx="43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Gerade Verbindung 44"/>
          <p:cNvCxnSpPr/>
          <p:nvPr/>
        </p:nvCxnSpPr>
        <p:spPr>
          <a:xfrm>
            <a:off x="2114393" y="3199574"/>
            <a:ext cx="43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Textfeld 45"/>
          <p:cNvSpPr txBox="1"/>
          <p:nvPr/>
        </p:nvSpPr>
        <p:spPr>
          <a:xfrm>
            <a:off x="2679824" y="3168075"/>
            <a:ext cx="5040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200" b="1" dirty="0" smtClean="0"/>
              <a:t>CHT</a:t>
            </a:r>
            <a:endParaRPr lang="de-CH" sz="1400" b="1" dirty="0"/>
          </a:p>
        </p:txBody>
      </p:sp>
      <p:sp>
        <p:nvSpPr>
          <p:cNvPr id="47" name="Textfeld 46"/>
          <p:cNvSpPr txBox="1"/>
          <p:nvPr/>
        </p:nvSpPr>
        <p:spPr>
          <a:xfrm>
            <a:off x="1315401" y="3157442"/>
            <a:ext cx="2520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200" b="1" dirty="0" smtClean="0"/>
              <a:t>+</a:t>
            </a:r>
            <a:endParaRPr lang="de-CH" sz="1400" b="1" dirty="0"/>
          </a:p>
        </p:txBody>
      </p:sp>
      <p:sp>
        <p:nvSpPr>
          <p:cNvPr id="48" name="Textfeld 47"/>
          <p:cNvSpPr txBox="1"/>
          <p:nvPr/>
        </p:nvSpPr>
        <p:spPr>
          <a:xfrm>
            <a:off x="2355788" y="3157442"/>
            <a:ext cx="2520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200" b="1" dirty="0" smtClean="0"/>
              <a:t>+</a:t>
            </a:r>
            <a:endParaRPr lang="de-CH" sz="1400" b="1" dirty="0"/>
          </a:p>
        </p:txBody>
      </p:sp>
      <p:sp>
        <p:nvSpPr>
          <p:cNvPr id="49" name="Textfeld 48"/>
          <p:cNvSpPr txBox="1"/>
          <p:nvPr/>
        </p:nvSpPr>
        <p:spPr>
          <a:xfrm>
            <a:off x="1819646" y="3157442"/>
            <a:ext cx="2520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200" b="1" dirty="0" smtClean="0"/>
              <a:t>+</a:t>
            </a:r>
            <a:endParaRPr lang="de-CH" sz="1400" b="1" dirty="0"/>
          </a:p>
        </p:txBody>
      </p:sp>
      <p:sp>
        <p:nvSpPr>
          <p:cNvPr id="50" name="Textfeld 49"/>
          <p:cNvSpPr txBox="1"/>
          <p:nvPr/>
        </p:nvSpPr>
        <p:spPr>
          <a:xfrm>
            <a:off x="1079228" y="3157442"/>
            <a:ext cx="2520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200" b="1" dirty="0" smtClean="0"/>
              <a:t>-</a:t>
            </a:r>
            <a:endParaRPr lang="de-CH" sz="1400" b="1" dirty="0"/>
          </a:p>
        </p:txBody>
      </p:sp>
      <p:sp>
        <p:nvSpPr>
          <p:cNvPr id="51" name="Textfeld 50"/>
          <p:cNvSpPr txBox="1"/>
          <p:nvPr/>
        </p:nvSpPr>
        <p:spPr>
          <a:xfrm>
            <a:off x="2098351" y="3157440"/>
            <a:ext cx="2520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200" b="1" dirty="0" smtClean="0"/>
              <a:t>-</a:t>
            </a:r>
            <a:endParaRPr lang="de-CH" sz="1400" b="1" dirty="0"/>
          </a:p>
        </p:txBody>
      </p:sp>
      <p:sp>
        <p:nvSpPr>
          <p:cNvPr id="52" name="Textfeld 51"/>
          <p:cNvSpPr txBox="1"/>
          <p:nvPr/>
        </p:nvSpPr>
        <p:spPr>
          <a:xfrm>
            <a:off x="1572840" y="3157441"/>
            <a:ext cx="2520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200" b="1" dirty="0" smtClean="0"/>
              <a:t>-</a:t>
            </a:r>
            <a:endParaRPr lang="de-CH" sz="1400" b="1" dirty="0"/>
          </a:p>
        </p:txBody>
      </p:sp>
      <p:sp>
        <p:nvSpPr>
          <p:cNvPr id="53" name="Textfeld 52"/>
          <p:cNvSpPr txBox="1"/>
          <p:nvPr/>
        </p:nvSpPr>
        <p:spPr>
          <a:xfrm>
            <a:off x="1033662" y="2911542"/>
            <a:ext cx="5873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400" b="1" dirty="0" smtClean="0"/>
              <a:t>pH 7</a:t>
            </a:r>
            <a:endParaRPr lang="de-CH" sz="1400" b="1" dirty="0"/>
          </a:p>
        </p:txBody>
      </p:sp>
      <p:sp>
        <p:nvSpPr>
          <p:cNvPr id="54" name="Textfeld 53"/>
          <p:cNvSpPr txBox="1"/>
          <p:nvPr/>
        </p:nvSpPr>
        <p:spPr>
          <a:xfrm>
            <a:off x="1567805" y="2911542"/>
            <a:ext cx="5632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400" b="1" dirty="0" smtClean="0"/>
              <a:t>pH 6</a:t>
            </a:r>
            <a:endParaRPr lang="de-CH" sz="1400" b="1" dirty="0"/>
          </a:p>
        </p:txBody>
      </p:sp>
      <p:sp>
        <p:nvSpPr>
          <p:cNvPr id="55" name="Textfeld 54"/>
          <p:cNvSpPr txBox="1"/>
          <p:nvPr/>
        </p:nvSpPr>
        <p:spPr>
          <a:xfrm>
            <a:off x="2084917" y="2911542"/>
            <a:ext cx="6587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400" b="1" dirty="0"/>
              <a:t>p</a:t>
            </a:r>
            <a:r>
              <a:rPr lang="de-CH" sz="1400" b="1" dirty="0" smtClean="0"/>
              <a:t>H 5</a:t>
            </a:r>
            <a:endParaRPr lang="de-CH" sz="1400" b="1" dirty="0"/>
          </a:p>
        </p:txBody>
      </p:sp>
      <p:cxnSp>
        <p:nvCxnSpPr>
          <p:cNvPr id="56" name="Gerade Verbindung 55"/>
          <p:cNvCxnSpPr/>
          <p:nvPr/>
        </p:nvCxnSpPr>
        <p:spPr>
          <a:xfrm>
            <a:off x="2669239" y="3487606"/>
            <a:ext cx="9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Gerade Verbindung 56"/>
          <p:cNvCxnSpPr/>
          <p:nvPr/>
        </p:nvCxnSpPr>
        <p:spPr>
          <a:xfrm>
            <a:off x="2669239" y="3548981"/>
            <a:ext cx="9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Gerade Verbindung 57"/>
          <p:cNvCxnSpPr/>
          <p:nvPr/>
        </p:nvCxnSpPr>
        <p:spPr>
          <a:xfrm>
            <a:off x="2669239" y="3775638"/>
            <a:ext cx="9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Gerade Verbindung 58"/>
          <p:cNvCxnSpPr/>
          <p:nvPr/>
        </p:nvCxnSpPr>
        <p:spPr>
          <a:xfrm>
            <a:off x="2669239" y="3837013"/>
            <a:ext cx="9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Textfeld 59"/>
          <p:cNvSpPr txBox="1"/>
          <p:nvPr/>
        </p:nvSpPr>
        <p:spPr>
          <a:xfrm>
            <a:off x="2709300" y="3363007"/>
            <a:ext cx="50405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800" b="1" dirty="0" smtClean="0"/>
              <a:t>VP2</a:t>
            </a:r>
            <a:endParaRPr lang="de-CH" sz="900" b="1" dirty="0"/>
          </a:p>
        </p:txBody>
      </p:sp>
      <p:sp>
        <p:nvSpPr>
          <p:cNvPr id="61" name="Textfeld 60"/>
          <p:cNvSpPr txBox="1"/>
          <p:nvPr/>
        </p:nvSpPr>
        <p:spPr>
          <a:xfrm>
            <a:off x="2709300" y="3451609"/>
            <a:ext cx="50405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800" b="1" dirty="0" smtClean="0"/>
              <a:t>VP3</a:t>
            </a:r>
            <a:endParaRPr lang="de-CH" sz="900" b="1" dirty="0"/>
          </a:p>
        </p:txBody>
      </p:sp>
      <p:sp>
        <p:nvSpPr>
          <p:cNvPr id="62" name="Textfeld 61"/>
          <p:cNvSpPr txBox="1"/>
          <p:nvPr/>
        </p:nvSpPr>
        <p:spPr>
          <a:xfrm>
            <a:off x="2709300" y="3646541"/>
            <a:ext cx="50405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800" b="1" dirty="0" smtClean="0"/>
              <a:t>VP2</a:t>
            </a:r>
            <a:endParaRPr lang="de-CH" sz="900" b="1" dirty="0"/>
          </a:p>
        </p:txBody>
      </p:sp>
      <p:sp>
        <p:nvSpPr>
          <p:cNvPr id="63" name="Textfeld 62"/>
          <p:cNvSpPr txBox="1"/>
          <p:nvPr/>
        </p:nvSpPr>
        <p:spPr>
          <a:xfrm>
            <a:off x="2701090" y="3735143"/>
            <a:ext cx="50405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800" b="1" dirty="0" smtClean="0"/>
              <a:t>VP3</a:t>
            </a:r>
            <a:endParaRPr lang="de-CH" sz="900" b="1" dirty="0"/>
          </a:p>
        </p:txBody>
      </p:sp>
      <p:sp>
        <p:nvSpPr>
          <p:cNvPr id="64" name="TextBox 1"/>
          <p:cNvSpPr txBox="1"/>
          <p:nvPr/>
        </p:nvSpPr>
        <p:spPr>
          <a:xfrm>
            <a:off x="528622" y="2660696"/>
            <a:ext cx="396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C</a:t>
            </a:r>
            <a:endParaRPr lang="en-US" b="1" dirty="0"/>
          </a:p>
        </p:txBody>
      </p:sp>
      <p:pic>
        <p:nvPicPr>
          <p:cNvPr id="2050" name="Picture 2" descr="C:\Users\Raphael\Desktop 4\Temporary Export Files\P1 treatments.tif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8576" y="2807984"/>
            <a:ext cx="1136528" cy="1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1"/>
          <p:cNvSpPr txBox="1"/>
          <p:nvPr/>
        </p:nvSpPr>
        <p:spPr>
          <a:xfrm>
            <a:off x="3052778" y="2660696"/>
            <a:ext cx="396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</a:t>
            </a:r>
          </a:p>
        </p:txBody>
      </p:sp>
      <p:sp>
        <p:nvSpPr>
          <p:cNvPr id="66" name="TextBox 1"/>
          <p:cNvSpPr txBox="1"/>
          <p:nvPr/>
        </p:nvSpPr>
        <p:spPr>
          <a:xfrm>
            <a:off x="4221088" y="2660696"/>
            <a:ext cx="396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E</a:t>
            </a:r>
            <a:endParaRPr lang="en-US" b="1" dirty="0"/>
          </a:p>
        </p:txBody>
      </p:sp>
      <p:pic>
        <p:nvPicPr>
          <p:cNvPr id="1026" name="Picture 2" descr="C:\Users\Raphael\Desktop 4\Temporary Export Files\P1 low pH treatment - AEX.tif"/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6981" y="2819425"/>
            <a:ext cx="2117954" cy="140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7" name="TextBox 1"/>
          <p:cNvSpPr txBox="1"/>
          <p:nvPr/>
        </p:nvSpPr>
        <p:spPr>
          <a:xfrm>
            <a:off x="188640" y="314236"/>
            <a:ext cx="807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Fig. 3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256390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Raphael\Desktop 4\Temporary Export Files\Transfections WT, 4SG, 5SG.t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1377" y="3407073"/>
            <a:ext cx="1900034" cy="19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1"/>
          <p:cNvSpPr txBox="1"/>
          <p:nvPr/>
        </p:nvSpPr>
        <p:spPr>
          <a:xfrm>
            <a:off x="930536" y="971600"/>
            <a:ext cx="396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A</a:t>
            </a:r>
            <a:endParaRPr lang="en-US" b="1" dirty="0"/>
          </a:p>
        </p:txBody>
      </p:sp>
      <p:sp>
        <p:nvSpPr>
          <p:cNvPr id="5" name="TextBox 1"/>
          <p:cNvSpPr txBox="1"/>
          <p:nvPr/>
        </p:nvSpPr>
        <p:spPr>
          <a:xfrm>
            <a:off x="3386630" y="971600"/>
            <a:ext cx="396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908720" y="3191049"/>
            <a:ext cx="396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3375023" y="3191049"/>
            <a:ext cx="396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</a:t>
            </a:r>
          </a:p>
        </p:txBody>
      </p:sp>
      <p:sp>
        <p:nvSpPr>
          <p:cNvPr id="2" name="Rechteck 1"/>
          <p:cNvSpPr/>
          <p:nvPr/>
        </p:nvSpPr>
        <p:spPr>
          <a:xfrm>
            <a:off x="1337160" y="3508835"/>
            <a:ext cx="1565786" cy="1332927"/>
          </a:xfrm>
          <a:prstGeom prst="rect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2" descr="C:\Users\Raphael\Desktop 4\Temporary Export Files\WT transfection 24hpT.tif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0902" y="1187624"/>
            <a:ext cx="2603795" cy="19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3" descr="C:\Users\Raphael\Desktop 4\Temporary Export Files\4SG transfection 24hpT.tif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215" y="1187625"/>
            <a:ext cx="2596947" cy="19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"/>
          <p:cNvSpPr txBox="1"/>
          <p:nvPr/>
        </p:nvSpPr>
        <p:spPr>
          <a:xfrm>
            <a:off x="188640" y="314236"/>
            <a:ext cx="807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Fig. 4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256186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"/>
          <p:cNvSpPr txBox="1"/>
          <p:nvPr/>
        </p:nvSpPr>
        <p:spPr>
          <a:xfrm>
            <a:off x="1628800" y="1115616"/>
            <a:ext cx="396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A</a:t>
            </a:r>
            <a:endParaRPr lang="en-US" b="1" dirty="0"/>
          </a:p>
        </p:txBody>
      </p:sp>
      <p:sp>
        <p:nvSpPr>
          <p:cNvPr id="6" name="TextBox 1"/>
          <p:cNvSpPr txBox="1"/>
          <p:nvPr/>
        </p:nvSpPr>
        <p:spPr>
          <a:xfrm>
            <a:off x="3555460" y="1115616"/>
            <a:ext cx="396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1700809" y="3131840"/>
            <a:ext cx="396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3706124" y="3131840"/>
            <a:ext cx="396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</a:t>
            </a:r>
          </a:p>
        </p:txBody>
      </p:sp>
      <p:pic>
        <p:nvPicPr>
          <p:cNvPr id="9" name="Picture 3" descr="C:\Users\Raphael\Desktop 4\Temporary Export Files\P1 and P2 SN A9.tif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9464" y="3357156"/>
            <a:ext cx="1973260" cy="19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C:\Users\Raphael\Desktop 4\Temporary Export Files\P1 and P2 Cytoplasm A9.tif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7722" y="1340932"/>
            <a:ext cx="1883140" cy="19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3" descr="C:\Users\Raphael\Desktop 4\Temporary Export Files\P1 and P2 Nuclei A9.tif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2164" y="1340932"/>
            <a:ext cx="1689143" cy="19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"/>
          <p:cNvSpPr txBox="1"/>
          <p:nvPr/>
        </p:nvSpPr>
        <p:spPr>
          <a:xfrm>
            <a:off x="188640" y="314236"/>
            <a:ext cx="807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Fig. 5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847409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"/>
          <p:cNvSpPr txBox="1"/>
          <p:nvPr/>
        </p:nvSpPr>
        <p:spPr>
          <a:xfrm>
            <a:off x="188640" y="314236"/>
            <a:ext cx="807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Fig. 6</a:t>
            </a:r>
            <a:endParaRPr lang="en-US" b="1" dirty="0"/>
          </a:p>
        </p:txBody>
      </p:sp>
      <p:sp>
        <p:nvSpPr>
          <p:cNvPr id="5" name="Rechteck 4"/>
          <p:cNvSpPr/>
          <p:nvPr/>
        </p:nvSpPr>
        <p:spPr>
          <a:xfrm>
            <a:off x="1340768" y="1043608"/>
            <a:ext cx="3168352" cy="273630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7430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86</Words>
  <Application>Microsoft Office PowerPoint</Application>
  <PresentationFormat>Bildschirmpräsentation (4:3)</PresentationFormat>
  <Paragraphs>68</Paragraphs>
  <Slides>6</Slides>
  <Notes>0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6</vt:i4>
      </vt:variant>
    </vt:vector>
  </HeadingPairs>
  <TitlesOfParts>
    <vt:vector size="7" baseType="lpstr">
      <vt:lpstr>Larissa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Raphael</dc:creator>
  <cp:lastModifiedBy>Raphael</cp:lastModifiedBy>
  <cp:revision>35</cp:revision>
  <cp:lastPrinted>2015-05-28T09:02:51Z</cp:lastPrinted>
  <dcterms:created xsi:type="dcterms:W3CDTF">2015-05-27T13:40:01Z</dcterms:created>
  <dcterms:modified xsi:type="dcterms:W3CDTF">2015-05-31T11:56:53Z</dcterms:modified>
</cp:coreProperties>
</file>